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73" r:id="rId3"/>
    <p:sldId id="258" r:id="rId4"/>
    <p:sldId id="270" r:id="rId5"/>
    <p:sldId id="271" r:id="rId6"/>
    <p:sldId id="272" r:id="rId7"/>
    <p:sldId id="282" r:id="rId8"/>
    <p:sldId id="283" r:id="rId9"/>
    <p:sldId id="284" r:id="rId10"/>
    <p:sldId id="266" r:id="rId11"/>
    <p:sldId id="267" r:id="rId12"/>
    <p:sldId id="268" r:id="rId13"/>
    <p:sldId id="269" r:id="rId14"/>
    <p:sldId id="276" r:id="rId15"/>
    <p:sldId id="262" r:id="rId16"/>
    <p:sldId id="263" r:id="rId17"/>
    <p:sldId id="264" r:id="rId18"/>
    <p:sldId id="265" r:id="rId19"/>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2OQMQEBtIFgW967VGmS/1hpW+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C74B37D-A227-41FA-A7C0-C0D0F84A6A23}">
  <a:tblStyle styleId="{8C74B37D-A227-41FA-A7C0-C0D0F84A6A2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7619" autoAdjust="0"/>
  </p:normalViewPr>
  <p:slideViewPr>
    <p:cSldViewPr snapToGrid="0">
      <p:cViewPr>
        <p:scale>
          <a:sx n="68" d="100"/>
          <a:sy n="68" d="100"/>
        </p:scale>
        <p:origin x="-2808" y="-14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7" Type="http://customschemas.google.com/relationships/presentationmetadata" Target="metadata"/><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392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Start phone timer / refer to clock 15 minute countdown</a:t>
            </a: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1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1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1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1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Rectangle 3"/>
          <p:cNvSpPr/>
          <p:nvPr/>
        </p:nvSpPr>
        <p:spPr>
          <a:xfrm>
            <a:off x="979713" y="3699576"/>
            <a:ext cx="7232952" cy="1908215"/>
          </a:xfrm>
          <a:prstGeom prst="rect">
            <a:avLst/>
          </a:prstGeom>
        </p:spPr>
        <p:txBody>
          <a:bodyPr wrap="square">
            <a:spAutoFit/>
          </a:bodyPr>
          <a:lstStyle/>
          <a:p>
            <a:pPr algn="ctr"/>
            <a:r>
              <a:rPr lang="en-US" sz="5900" b="1" dirty="0" smtClean="0">
                <a:latin typeface="Calibri"/>
                <a:cs typeface="Calibri"/>
              </a:rPr>
              <a:t>Curriculum Offer</a:t>
            </a:r>
          </a:p>
          <a:p>
            <a:pPr algn="ctr"/>
            <a:r>
              <a:rPr lang="en-US" sz="5900" b="1" dirty="0" smtClean="0">
                <a:latin typeface="Calibri"/>
                <a:cs typeface="Calibri"/>
              </a:rPr>
              <a:t>2020/2021 </a:t>
            </a:r>
            <a:endParaRPr lang="en-US" sz="5900" b="1" dirty="0">
              <a:latin typeface="Calibri"/>
              <a:cs typeface="Calibri"/>
            </a:endParaRPr>
          </a:p>
        </p:txBody>
      </p:sp>
      <p:pic>
        <p:nvPicPr>
          <p:cNvPr id="5" name="Picture 4" descr="BSS logo.png"/>
          <p:cNvPicPr>
            <a:picLocks noChangeAspect="1"/>
          </p:cNvPicPr>
          <p:nvPr/>
        </p:nvPicPr>
        <p:blipFill>
          <a:blip r:embed="rId3"/>
          <a:stretch>
            <a:fillRect/>
          </a:stretch>
        </p:blipFill>
        <p:spPr>
          <a:xfrm>
            <a:off x="1850571" y="452815"/>
            <a:ext cx="5594426" cy="2256418"/>
          </a:xfrm>
          <a:prstGeom prst="rect">
            <a:avLst/>
          </a:prstGeom>
        </p:spPr>
      </p:pic>
      <p:sp>
        <p:nvSpPr>
          <p:cNvPr id="6" name="TextBox 5"/>
          <p:cNvSpPr txBox="1"/>
          <p:nvPr/>
        </p:nvSpPr>
        <p:spPr>
          <a:xfrm>
            <a:off x="2201337" y="2818191"/>
            <a:ext cx="5075979" cy="523220"/>
          </a:xfrm>
          <a:prstGeom prst="rect">
            <a:avLst/>
          </a:prstGeom>
          <a:noFill/>
        </p:spPr>
        <p:txBody>
          <a:bodyPr wrap="none" rtlCol="0">
            <a:spAutoFit/>
          </a:bodyPr>
          <a:lstStyle/>
          <a:p>
            <a:r>
              <a:rPr lang="en-GB" sz="2800" dirty="0" smtClean="0">
                <a:solidFill>
                  <a:srgbClr val="0000FF"/>
                </a:solidFill>
                <a:latin typeface="Calibri"/>
                <a:cs typeface="Calibri"/>
              </a:rPr>
              <a:t>“We teach how your child learns”</a:t>
            </a:r>
            <a:endParaRPr lang="en-GB" sz="2800" dirty="0">
              <a:solidFill>
                <a:srgbClr val="0000FF"/>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28;p7"/>
          <p:cNvGraphicFramePr/>
          <p:nvPr>
            <p:extLst>
              <p:ext uri="{D42A27DB-BD31-4B8C-83A1-F6EECF244321}">
                <p14:modId xmlns:p14="http://schemas.microsoft.com/office/powerpoint/2010/main" val="2375054689"/>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 name="Rectangle 4"/>
          <p:cNvSpPr/>
          <p:nvPr/>
        </p:nvSpPr>
        <p:spPr>
          <a:xfrm>
            <a:off x="5994374" y="1334588"/>
            <a:ext cx="3149626" cy="923330"/>
          </a:xfrm>
          <a:prstGeom prst="rect">
            <a:avLst/>
          </a:prstGeom>
        </p:spPr>
        <p:txBody>
          <a:bodyPr wrap="square">
            <a:spAutoFit/>
          </a:bodyPr>
          <a:lstStyle/>
          <a:p>
            <a:pPr algn="ctr"/>
            <a:r>
              <a:rPr lang="en-GB" sz="5400" b="1" dirty="0" smtClean="0"/>
              <a:t>PDE</a:t>
            </a:r>
          </a:p>
        </p:txBody>
      </p:sp>
      <p:sp>
        <p:nvSpPr>
          <p:cNvPr id="7" name="Rectangle 6"/>
          <p:cNvSpPr/>
          <p:nvPr/>
        </p:nvSpPr>
        <p:spPr>
          <a:xfrm>
            <a:off x="103670" y="3952177"/>
            <a:ext cx="9040330" cy="2585323"/>
          </a:xfrm>
          <a:prstGeom prst="rect">
            <a:avLst/>
          </a:prstGeom>
        </p:spPr>
        <p:txBody>
          <a:bodyPr wrap="square" numCol="2">
            <a:spAutoFit/>
          </a:bodyPr>
          <a:lstStyle/>
          <a:p>
            <a:pPr marL="285750" indent="-285750">
              <a:buFont typeface="Arial"/>
              <a:buChar char="•"/>
            </a:pPr>
            <a:r>
              <a:rPr lang="en-GB" sz="1800" dirty="0" smtClean="0"/>
              <a:t>Career </a:t>
            </a:r>
            <a:r>
              <a:rPr lang="en-GB" sz="1800" dirty="0"/>
              <a:t>planning</a:t>
            </a:r>
          </a:p>
          <a:p>
            <a:pPr marL="285750" lvl="0" indent="-285750">
              <a:buFont typeface="Arial"/>
              <a:buChar char="•"/>
            </a:pPr>
            <a:r>
              <a:rPr lang="en-GB" sz="1800" dirty="0" smtClean="0"/>
              <a:t>Community </a:t>
            </a:r>
            <a:r>
              <a:rPr lang="en-GB" sz="1800" dirty="0"/>
              <a:t>project</a:t>
            </a:r>
          </a:p>
          <a:p>
            <a:pPr marL="285750" lvl="0" indent="-285750">
              <a:buFont typeface="Arial"/>
              <a:buChar char="•"/>
            </a:pPr>
            <a:r>
              <a:rPr lang="en-GB" sz="1800" dirty="0"/>
              <a:t>Customer service</a:t>
            </a:r>
          </a:p>
          <a:p>
            <a:pPr marL="285750" lvl="0" indent="-285750">
              <a:buFont typeface="Arial"/>
              <a:buChar char="•"/>
            </a:pPr>
            <a:r>
              <a:rPr lang="en-GB" sz="1800" dirty="0"/>
              <a:t>Digital skills</a:t>
            </a:r>
          </a:p>
          <a:p>
            <a:pPr marL="285750" lvl="0" indent="-285750">
              <a:buFont typeface="Arial"/>
              <a:buChar char="•"/>
            </a:pPr>
            <a:r>
              <a:rPr lang="en-GB" sz="1800" dirty="0"/>
              <a:t>Interpersonal and self-management skills</a:t>
            </a:r>
          </a:p>
          <a:p>
            <a:pPr marL="285750" lvl="0" indent="-285750">
              <a:buFont typeface="Arial"/>
              <a:buChar char="•"/>
            </a:pPr>
            <a:r>
              <a:rPr lang="en-GB" sz="1800" dirty="0"/>
              <a:t>Managing money</a:t>
            </a:r>
          </a:p>
          <a:p>
            <a:pPr marL="285750" lvl="0" indent="-285750">
              <a:buFont typeface="Arial"/>
              <a:buChar char="•"/>
            </a:pPr>
            <a:r>
              <a:rPr lang="en-GB" sz="1800" dirty="0"/>
              <a:t>Participating in exercise</a:t>
            </a:r>
          </a:p>
          <a:p>
            <a:pPr marL="285750" lvl="0" indent="-285750">
              <a:buFont typeface="Arial"/>
              <a:buChar char="•"/>
            </a:pPr>
            <a:r>
              <a:rPr lang="en-GB" sz="1800" dirty="0"/>
              <a:t>Personal project</a:t>
            </a:r>
          </a:p>
          <a:p>
            <a:pPr marL="285750" lvl="0" indent="-285750">
              <a:buFont typeface="Arial"/>
              <a:buChar char="•"/>
            </a:pPr>
            <a:r>
              <a:rPr lang="en-GB" sz="1800" dirty="0"/>
              <a:t>Planning for personal development</a:t>
            </a:r>
          </a:p>
          <a:p>
            <a:pPr marL="285750" lvl="0" indent="-285750">
              <a:buFont typeface="Arial"/>
              <a:buChar char="•"/>
            </a:pPr>
            <a:r>
              <a:rPr lang="en-GB" sz="1800" dirty="0"/>
              <a:t>Practicing leadership skills</a:t>
            </a:r>
          </a:p>
          <a:p>
            <a:pPr marL="285750" lvl="0" indent="-285750">
              <a:buFont typeface="Arial"/>
              <a:buChar char="•"/>
            </a:pPr>
            <a:r>
              <a:rPr lang="en-GB" sz="1800" dirty="0"/>
              <a:t>Preparing for a healthy lifestyle</a:t>
            </a:r>
          </a:p>
          <a:p>
            <a:pPr marL="285750" lvl="0" indent="-285750">
              <a:buFont typeface="Arial"/>
              <a:buChar char="•"/>
            </a:pPr>
            <a:r>
              <a:rPr lang="en-GB" sz="1800" dirty="0"/>
              <a:t>Presentation skills</a:t>
            </a:r>
          </a:p>
          <a:p>
            <a:pPr marL="285750" lvl="0" indent="-285750">
              <a:buFont typeface="Arial"/>
              <a:buChar char="•"/>
            </a:pPr>
            <a:r>
              <a:rPr lang="en-GB" sz="1800" dirty="0"/>
              <a:t>Teamwork skills</a:t>
            </a:r>
          </a:p>
          <a:p>
            <a:pPr marL="285750" lvl="0" indent="-285750">
              <a:buFont typeface="Arial"/>
              <a:buChar char="•"/>
            </a:pPr>
            <a:r>
              <a:rPr lang="en-GB" sz="1800" dirty="0"/>
              <a:t>Undertaking an enterprise project</a:t>
            </a:r>
          </a:p>
          <a:p>
            <a:pPr marL="285750" lvl="0" indent="-285750">
              <a:buFont typeface="Arial"/>
              <a:buChar char="•"/>
            </a:pPr>
            <a:r>
              <a:rPr lang="en-GB" sz="1800" dirty="0"/>
              <a:t>Work experience</a:t>
            </a:r>
          </a:p>
        </p:txBody>
      </p:sp>
      <p:sp>
        <p:nvSpPr>
          <p:cNvPr id="8" name="Rectangle 7"/>
          <p:cNvSpPr/>
          <p:nvPr/>
        </p:nvSpPr>
        <p:spPr>
          <a:xfrm>
            <a:off x="258695" y="2511419"/>
            <a:ext cx="8728916" cy="1323439"/>
          </a:xfrm>
          <a:prstGeom prst="rect">
            <a:avLst/>
          </a:prstGeom>
        </p:spPr>
        <p:txBody>
          <a:bodyPr wrap="square">
            <a:spAutoFit/>
          </a:bodyPr>
          <a:lstStyle/>
          <a:p>
            <a:r>
              <a:rPr lang="en-GB" sz="2000" b="1" dirty="0"/>
              <a:t>What will I be doing in that time?</a:t>
            </a:r>
            <a:endParaRPr lang="en-GB" sz="2000" dirty="0"/>
          </a:p>
          <a:p>
            <a:r>
              <a:rPr lang="en-GB" sz="2000" dirty="0"/>
              <a:t>This Prince’s Trust qualification has been developed with the aim of progressing learners into further education and/or employment. </a:t>
            </a:r>
          </a:p>
          <a:p>
            <a:r>
              <a:rPr lang="en-GB" sz="2000" dirty="0"/>
              <a:t>You will undertake units pre-planned by your teacher, chosen from this list: </a:t>
            </a:r>
          </a:p>
        </p:txBody>
      </p:sp>
      <p:sp>
        <p:nvSpPr>
          <p:cNvPr id="9" name="Rectangle 8"/>
          <p:cNvSpPr/>
          <p:nvPr/>
        </p:nvSpPr>
        <p:spPr>
          <a:xfrm>
            <a:off x="303315" y="1677225"/>
            <a:ext cx="6551849" cy="707886"/>
          </a:xfrm>
          <a:prstGeom prst="rect">
            <a:avLst/>
          </a:prstGeom>
        </p:spPr>
        <p:txBody>
          <a:bodyPr wrap="square">
            <a:spAutoFit/>
          </a:bodyPr>
          <a:lstStyle/>
          <a:p>
            <a:r>
              <a:rPr lang="en-GB" sz="2000" b="1" dirty="0"/>
              <a:t>What does it stand for?</a:t>
            </a:r>
            <a:endParaRPr lang="en-GB" sz="2000" dirty="0"/>
          </a:p>
          <a:p>
            <a:r>
              <a:rPr lang="en-GB" sz="2000" dirty="0"/>
              <a:t>Personal development and employability</a:t>
            </a:r>
          </a:p>
        </p:txBody>
      </p:sp>
      <p:pic>
        <p:nvPicPr>
          <p:cNvPr id="10" name="Picture 9" descr="princes trust.png"/>
          <p:cNvPicPr>
            <a:picLocks noChangeAspect="1"/>
          </p:cNvPicPr>
          <p:nvPr/>
        </p:nvPicPr>
        <p:blipFill>
          <a:blip r:embed="rId2"/>
          <a:stretch>
            <a:fillRect/>
          </a:stretch>
        </p:blipFill>
        <p:spPr>
          <a:xfrm>
            <a:off x="5719030" y="141552"/>
            <a:ext cx="3276515" cy="1078241"/>
          </a:xfrm>
          <a:prstGeom prst="rect">
            <a:avLst/>
          </a:prstGeom>
        </p:spPr>
      </p:pic>
    </p:spTree>
    <p:extLst>
      <p:ext uri="{BB962C8B-B14F-4D97-AF65-F5344CB8AC3E}">
        <p14:creationId xmlns:p14="http://schemas.microsoft.com/office/powerpoint/2010/main" val="3293696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28;p7"/>
          <p:cNvGraphicFramePr/>
          <p:nvPr>
            <p:extLst>
              <p:ext uri="{D42A27DB-BD31-4B8C-83A1-F6EECF244321}">
                <p14:modId xmlns:p14="http://schemas.microsoft.com/office/powerpoint/2010/main" val="928436903"/>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 name="Rectangle 4"/>
          <p:cNvSpPr/>
          <p:nvPr/>
        </p:nvSpPr>
        <p:spPr>
          <a:xfrm>
            <a:off x="4856417" y="2073752"/>
            <a:ext cx="4181752" cy="4093428"/>
          </a:xfrm>
          <a:prstGeom prst="rect">
            <a:avLst/>
          </a:prstGeom>
        </p:spPr>
        <p:txBody>
          <a:bodyPr wrap="square">
            <a:spAutoFit/>
          </a:bodyPr>
          <a:lstStyle/>
          <a:p>
            <a:r>
              <a:rPr lang="en-GB" sz="2000" b="1" dirty="0">
                <a:latin typeface="Calibri"/>
                <a:cs typeface="Calibri"/>
              </a:rPr>
              <a:t>What will I be doing in that time</a:t>
            </a:r>
            <a:r>
              <a:rPr lang="en-GB" sz="2000" b="1" dirty="0" smtClean="0">
                <a:latin typeface="Calibri"/>
                <a:cs typeface="Calibri"/>
              </a:rPr>
              <a:t>?</a:t>
            </a:r>
          </a:p>
          <a:p>
            <a:endParaRPr lang="en-GB" sz="2000" dirty="0">
              <a:latin typeface="Calibri"/>
              <a:cs typeface="Calibri"/>
            </a:endParaRPr>
          </a:p>
          <a:p>
            <a:r>
              <a:rPr lang="en-GB" sz="2000" dirty="0" smtClean="0">
                <a:latin typeface="Calibri"/>
                <a:cs typeface="Calibri"/>
              </a:rPr>
              <a:t>Based </a:t>
            </a:r>
            <a:r>
              <a:rPr lang="en-GB" sz="2000" dirty="0">
                <a:latin typeface="Calibri"/>
                <a:cs typeface="Calibri"/>
              </a:rPr>
              <a:t>on your EHCP targets and your Wellbeing Support Plan you will have targets for the term. During target time you will reflect on what has gone well that week, what has not gone so well and how you can improve or get us to help you improve next week. This time will include both independent self-reflection (with some guidance!) and some 1:1 time with your </a:t>
            </a:r>
            <a:r>
              <a:rPr lang="en-GB" sz="2000" dirty="0" smtClean="0">
                <a:latin typeface="Calibri"/>
                <a:cs typeface="Calibri"/>
              </a:rPr>
              <a:t>tutor.</a:t>
            </a:r>
            <a:endParaRPr lang="en-US" sz="2000" dirty="0">
              <a:latin typeface="Calibri"/>
              <a:cs typeface="Calibri"/>
            </a:endParaRPr>
          </a:p>
        </p:txBody>
      </p:sp>
      <p:sp>
        <p:nvSpPr>
          <p:cNvPr id="6" name="Rectangle 5"/>
          <p:cNvSpPr/>
          <p:nvPr/>
        </p:nvSpPr>
        <p:spPr>
          <a:xfrm>
            <a:off x="1811318" y="1146458"/>
            <a:ext cx="4572000" cy="923330"/>
          </a:xfrm>
          <a:prstGeom prst="rect">
            <a:avLst/>
          </a:prstGeom>
        </p:spPr>
        <p:txBody>
          <a:bodyPr>
            <a:spAutoFit/>
          </a:bodyPr>
          <a:lstStyle/>
          <a:p>
            <a:pPr algn="ctr"/>
            <a:r>
              <a:rPr lang="en-GB" sz="5400" b="1" dirty="0" smtClean="0"/>
              <a:t>Target Time</a:t>
            </a:r>
          </a:p>
        </p:txBody>
      </p:sp>
      <p:pic>
        <p:nvPicPr>
          <p:cNvPr id="7" name="Picture 6" descr="bullseye.jpg"/>
          <p:cNvPicPr>
            <a:picLocks noChangeAspect="1"/>
          </p:cNvPicPr>
          <p:nvPr/>
        </p:nvPicPr>
        <p:blipFill>
          <a:blip r:embed="rId2"/>
          <a:stretch>
            <a:fillRect/>
          </a:stretch>
        </p:blipFill>
        <p:spPr>
          <a:xfrm>
            <a:off x="357175" y="2407965"/>
            <a:ext cx="4393050" cy="3294787"/>
          </a:xfrm>
          <a:prstGeom prst="rect">
            <a:avLst/>
          </a:prstGeom>
        </p:spPr>
      </p:pic>
    </p:spTree>
    <p:extLst>
      <p:ext uri="{BB962C8B-B14F-4D97-AF65-F5344CB8AC3E}">
        <p14:creationId xmlns:p14="http://schemas.microsoft.com/office/powerpoint/2010/main" val="15549384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28;p7"/>
          <p:cNvGraphicFramePr/>
          <p:nvPr>
            <p:extLst>
              <p:ext uri="{D42A27DB-BD31-4B8C-83A1-F6EECF244321}">
                <p14:modId xmlns:p14="http://schemas.microsoft.com/office/powerpoint/2010/main" val="3862685796"/>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 name="Rectangle 4"/>
          <p:cNvSpPr/>
          <p:nvPr/>
        </p:nvSpPr>
        <p:spPr>
          <a:xfrm>
            <a:off x="5412144" y="2673438"/>
            <a:ext cx="3731856" cy="3170099"/>
          </a:xfrm>
          <a:prstGeom prst="rect">
            <a:avLst/>
          </a:prstGeom>
        </p:spPr>
        <p:txBody>
          <a:bodyPr wrap="square">
            <a:spAutoFit/>
          </a:bodyPr>
          <a:lstStyle/>
          <a:p>
            <a:r>
              <a:rPr lang="en-GB" sz="2000" b="1" dirty="0">
                <a:latin typeface="Calibri"/>
                <a:cs typeface="Calibri"/>
              </a:rPr>
              <a:t>What will I be doing in that time</a:t>
            </a:r>
            <a:r>
              <a:rPr lang="en-GB" sz="2000" b="1" dirty="0" smtClean="0">
                <a:latin typeface="Calibri"/>
                <a:cs typeface="Calibri"/>
              </a:rPr>
              <a:t>?</a:t>
            </a:r>
          </a:p>
          <a:p>
            <a:endParaRPr lang="en-GB" sz="2000" dirty="0">
              <a:latin typeface="Calibri"/>
              <a:cs typeface="Calibri"/>
            </a:endParaRPr>
          </a:p>
          <a:p>
            <a:r>
              <a:rPr lang="en-GB" sz="2000" dirty="0" smtClean="0">
                <a:latin typeface="Calibri"/>
                <a:cs typeface="Calibri"/>
              </a:rPr>
              <a:t>Haven is a time to help us live more in the here and now. By spending time on art therapies, mindfulness and our own self-reflection we will be able to reduce stress, improve confidence and bring you a happier outlook on life.</a:t>
            </a:r>
            <a:endParaRPr lang="en-US" sz="2000" dirty="0">
              <a:latin typeface="Calibri"/>
              <a:cs typeface="Calibri"/>
            </a:endParaRPr>
          </a:p>
        </p:txBody>
      </p:sp>
      <p:sp>
        <p:nvSpPr>
          <p:cNvPr id="6" name="Rectangle 5"/>
          <p:cNvSpPr/>
          <p:nvPr/>
        </p:nvSpPr>
        <p:spPr>
          <a:xfrm>
            <a:off x="2070013" y="1369863"/>
            <a:ext cx="4572000" cy="923330"/>
          </a:xfrm>
          <a:prstGeom prst="rect">
            <a:avLst/>
          </a:prstGeom>
        </p:spPr>
        <p:txBody>
          <a:bodyPr>
            <a:spAutoFit/>
          </a:bodyPr>
          <a:lstStyle/>
          <a:p>
            <a:pPr algn="ctr"/>
            <a:r>
              <a:rPr lang="en-GB" sz="5400" b="1" dirty="0" smtClean="0"/>
              <a:t>Haven</a:t>
            </a:r>
          </a:p>
        </p:txBody>
      </p:sp>
      <p:pic>
        <p:nvPicPr>
          <p:cNvPr id="7" name="Picture 6" descr="mindfulness.jpg"/>
          <p:cNvPicPr>
            <a:picLocks noChangeAspect="1"/>
          </p:cNvPicPr>
          <p:nvPr/>
        </p:nvPicPr>
        <p:blipFill>
          <a:blip r:embed="rId2"/>
          <a:stretch>
            <a:fillRect/>
          </a:stretch>
        </p:blipFill>
        <p:spPr>
          <a:xfrm>
            <a:off x="230767" y="2704398"/>
            <a:ext cx="5109980" cy="2963079"/>
          </a:xfrm>
          <a:prstGeom prst="rect">
            <a:avLst/>
          </a:prstGeom>
        </p:spPr>
      </p:pic>
    </p:spTree>
    <p:extLst>
      <p:ext uri="{BB962C8B-B14F-4D97-AF65-F5344CB8AC3E}">
        <p14:creationId xmlns:p14="http://schemas.microsoft.com/office/powerpoint/2010/main" val="13909550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28;p7"/>
          <p:cNvGraphicFramePr/>
          <p:nvPr>
            <p:extLst>
              <p:ext uri="{D42A27DB-BD31-4B8C-83A1-F6EECF244321}">
                <p14:modId xmlns:p14="http://schemas.microsoft.com/office/powerpoint/2010/main" val="139607180"/>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 name="Rectangle 4"/>
          <p:cNvSpPr/>
          <p:nvPr/>
        </p:nvSpPr>
        <p:spPr>
          <a:xfrm>
            <a:off x="4985764" y="2120798"/>
            <a:ext cx="3743615" cy="707886"/>
          </a:xfrm>
          <a:prstGeom prst="rect">
            <a:avLst/>
          </a:prstGeom>
        </p:spPr>
        <p:txBody>
          <a:bodyPr wrap="square">
            <a:spAutoFit/>
          </a:bodyPr>
          <a:lstStyle/>
          <a:p>
            <a:r>
              <a:rPr lang="en-GB" sz="2000" b="1" dirty="0">
                <a:latin typeface="Calibri"/>
                <a:cs typeface="Calibri"/>
              </a:rPr>
              <a:t>What will I be doing in that time</a:t>
            </a:r>
            <a:r>
              <a:rPr lang="en-GB" sz="2000" b="1" dirty="0" smtClean="0">
                <a:latin typeface="Calibri"/>
                <a:cs typeface="Calibri"/>
              </a:rPr>
              <a:t>?</a:t>
            </a:r>
          </a:p>
          <a:p>
            <a:endParaRPr lang="en-GB" sz="2000" dirty="0">
              <a:latin typeface="Calibri"/>
              <a:cs typeface="Calibri"/>
            </a:endParaRPr>
          </a:p>
        </p:txBody>
      </p:sp>
      <p:sp>
        <p:nvSpPr>
          <p:cNvPr id="6" name="Rectangle 5"/>
          <p:cNvSpPr/>
          <p:nvPr/>
        </p:nvSpPr>
        <p:spPr>
          <a:xfrm>
            <a:off x="646739" y="1264040"/>
            <a:ext cx="7723831" cy="769441"/>
          </a:xfrm>
          <a:prstGeom prst="rect">
            <a:avLst/>
          </a:prstGeom>
        </p:spPr>
        <p:txBody>
          <a:bodyPr wrap="square">
            <a:spAutoFit/>
          </a:bodyPr>
          <a:lstStyle/>
          <a:p>
            <a:pPr algn="ctr"/>
            <a:r>
              <a:rPr lang="en-GB" sz="4400" b="1" dirty="0" err="1" smtClean="0"/>
              <a:t>Chatterbooks</a:t>
            </a:r>
            <a:r>
              <a:rPr lang="en-GB" sz="4400" b="1" dirty="0" smtClean="0"/>
              <a:t> / Book Club</a:t>
            </a:r>
          </a:p>
        </p:txBody>
      </p:sp>
      <p:sp>
        <p:nvSpPr>
          <p:cNvPr id="2" name="Rectangle 1"/>
          <p:cNvSpPr/>
          <p:nvPr/>
        </p:nvSpPr>
        <p:spPr>
          <a:xfrm>
            <a:off x="4950187" y="2624185"/>
            <a:ext cx="3892491" cy="2862322"/>
          </a:xfrm>
          <a:prstGeom prst="rect">
            <a:avLst/>
          </a:prstGeom>
        </p:spPr>
        <p:txBody>
          <a:bodyPr wrap="square">
            <a:spAutoFit/>
          </a:bodyPr>
          <a:lstStyle/>
          <a:p>
            <a:r>
              <a:rPr lang="en-US" sz="2000" dirty="0">
                <a:latin typeface="Calibri"/>
                <a:cs typeface="Calibri"/>
              </a:rPr>
              <a:t>This is an opportunity to develop your independent reading and share the development of your book with your class.</a:t>
            </a:r>
            <a:r>
              <a:rPr lang="en-US" sz="2000" dirty="0" smtClean="0">
                <a:latin typeface="Calibri"/>
                <a:cs typeface="Calibri"/>
              </a:rPr>
              <a:t> </a:t>
            </a:r>
          </a:p>
          <a:p>
            <a:endParaRPr lang="en-US" sz="2000" dirty="0" smtClean="0">
              <a:latin typeface="Calibri"/>
              <a:cs typeface="Calibri"/>
            </a:endParaRPr>
          </a:p>
          <a:p>
            <a:r>
              <a:rPr lang="en-US" sz="2000" dirty="0" smtClean="0">
                <a:latin typeface="Calibri"/>
                <a:cs typeface="Calibri"/>
              </a:rPr>
              <a:t>Staff </a:t>
            </a:r>
            <a:r>
              <a:rPr lang="en-US" sz="2000" dirty="0">
                <a:latin typeface="Calibri"/>
                <a:cs typeface="Calibri"/>
              </a:rPr>
              <a:t>will be involved and will guide the discussion to support you in making predictions and exploring the themes that arise. </a:t>
            </a:r>
          </a:p>
        </p:txBody>
      </p:sp>
      <p:pic>
        <p:nvPicPr>
          <p:cNvPr id="7" name="Picture 6" descr="book-club.jpeg"/>
          <p:cNvPicPr>
            <a:picLocks noChangeAspect="1"/>
          </p:cNvPicPr>
          <p:nvPr/>
        </p:nvPicPr>
        <p:blipFill>
          <a:blip r:embed="rId2"/>
          <a:stretch>
            <a:fillRect/>
          </a:stretch>
        </p:blipFill>
        <p:spPr>
          <a:xfrm>
            <a:off x="158265" y="2281102"/>
            <a:ext cx="4656267" cy="3104178"/>
          </a:xfrm>
          <a:prstGeom prst="rect">
            <a:avLst/>
          </a:prstGeom>
        </p:spPr>
      </p:pic>
    </p:spTree>
    <p:extLst>
      <p:ext uri="{BB962C8B-B14F-4D97-AF65-F5344CB8AC3E}">
        <p14:creationId xmlns:p14="http://schemas.microsoft.com/office/powerpoint/2010/main" val="33078187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28;p7"/>
          <p:cNvGraphicFramePr/>
          <p:nvPr>
            <p:extLst>
              <p:ext uri="{D42A27DB-BD31-4B8C-83A1-F6EECF244321}">
                <p14:modId xmlns:p14="http://schemas.microsoft.com/office/powerpoint/2010/main" val="3801198344"/>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 name="Rectangle 4"/>
          <p:cNvSpPr/>
          <p:nvPr/>
        </p:nvSpPr>
        <p:spPr>
          <a:xfrm>
            <a:off x="4974005" y="2755744"/>
            <a:ext cx="3743615" cy="707886"/>
          </a:xfrm>
          <a:prstGeom prst="rect">
            <a:avLst/>
          </a:prstGeom>
        </p:spPr>
        <p:txBody>
          <a:bodyPr wrap="square">
            <a:spAutoFit/>
          </a:bodyPr>
          <a:lstStyle/>
          <a:p>
            <a:r>
              <a:rPr lang="en-GB" sz="2000" b="1" dirty="0">
                <a:latin typeface="Calibri"/>
                <a:cs typeface="Calibri"/>
              </a:rPr>
              <a:t>What will I be doing in that time</a:t>
            </a:r>
            <a:r>
              <a:rPr lang="en-GB" sz="2000" b="1" dirty="0" smtClean="0">
                <a:latin typeface="Calibri"/>
                <a:cs typeface="Calibri"/>
              </a:rPr>
              <a:t>?</a:t>
            </a:r>
          </a:p>
          <a:p>
            <a:endParaRPr lang="en-GB" sz="2000" dirty="0">
              <a:latin typeface="Calibri"/>
              <a:cs typeface="Calibri"/>
            </a:endParaRPr>
          </a:p>
        </p:txBody>
      </p:sp>
      <p:sp>
        <p:nvSpPr>
          <p:cNvPr id="6" name="Rectangle 5"/>
          <p:cNvSpPr/>
          <p:nvPr/>
        </p:nvSpPr>
        <p:spPr>
          <a:xfrm>
            <a:off x="646739" y="1264040"/>
            <a:ext cx="7723831" cy="769441"/>
          </a:xfrm>
          <a:prstGeom prst="rect">
            <a:avLst/>
          </a:prstGeom>
        </p:spPr>
        <p:txBody>
          <a:bodyPr wrap="square">
            <a:spAutoFit/>
          </a:bodyPr>
          <a:lstStyle/>
          <a:p>
            <a:pPr algn="ctr"/>
            <a:r>
              <a:rPr lang="en-GB" sz="4400" b="1" dirty="0" smtClean="0"/>
              <a:t>Cooking</a:t>
            </a:r>
          </a:p>
        </p:txBody>
      </p:sp>
      <p:sp>
        <p:nvSpPr>
          <p:cNvPr id="2" name="Rectangle 1"/>
          <p:cNvSpPr/>
          <p:nvPr/>
        </p:nvSpPr>
        <p:spPr>
          <a:xfrm>
            <a:off x="4950187" y="3800011"/>
            <a:ext cx="3892491" cy="1631216"/>
          </a:xfrm>
          <a:prstGeom prst="rect">
            <a:avLst/>
          </a:prstGeom>
        </p:spPr>
        <p:txBody>
          <a:bodyPr wrap="square">
            <a:spAutoFit/>
          </a:bodyPr>
          <a:lstStyle/>
          <a:p>
            <a:r>
              <a:rPr lang="en-US" sz="2000" dirty="0" smtClean="0">
                <a:latin typeface="Calibri"/>
                <a:cs typeface="Calibri"/>
              </a:rPr>
              <a:t>Same as before, you will be cooking each week as a life skill. </a:t>
            </a:r>
            <a:endParaRPr lang="en-US" sz="2000" dirty="0">
              <a:latin typeface="Calibri"/>
              <a:cs typeface="Calibri"/>
            </a:endParaRPr>
          </a:p>
          <a:p>
            <a:endParaRPr lang="en-US" sz="2000" dirty="0" smtClean="0">
              <a:latin typeface="Calibri"/>
              <a:cs typeface="Calibri"/>
            </a:endParaRPr>
          </a:p>
          <a:p>
            <a:r>
              <a:rPr lang="en-US" sz="2000" dirty="0" smtClean="0">
                <a:latin typeface="Calibri"/>
                <a:cs typeface="Calibri"/>
              </a:rPr>
              <a:t>This is £2.50 per week to eat / take home.</a:t>
            </a:r>
            <a:endParaRPr lang="en-US" sz="2000" dirty="0">
              <a:latin typeface="Calibri"/>
              <a:cs typeface="Calibri"/>
            </a:endParaRPr>
          </a:p>
        </p:txBody>
      </p:sp>
      <p:pic>
        <p:nvPicPr>
          <p:cNvPr id="3" name="Picture 2" descr="Screenshot 2020-10-23 at 09.11.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95" y="2215900"/>
            <a:ext cx="4218599" cy="3933665"/>
          </a:xfrm>
          <a:prstGeom prst="rect">
            <a:avLst/>
          </a:prstGeom>
        </p:spPr>
      </p:pic>
    </p:spTree>
    <p:extLst>
      <p:ext uri="{BB962C8B-B14F-4D97-AF65-F5344CB8AC3E}">
        <p14:creationId xmlns:p14="http://schemas.microsoft.com/office/powerpoint/2010/main" val="30924259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8" name="Google Shape;128;p7"/>
          <p:cNvGraphicFramePr/>
          <p:nvPr>
            <p:extLst>
              <p:ext uri="{D42A27DB-BD31-4B8C-83A1-F6EECF244321}">
                <p14:modId xmlns:p14="http://schemas.microsoft.com/office/powerpoint/2010/main" val="364754693"/>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129" name="Google Shape;129;p7"/>
          <p:cNvPicPr preferRelativeResize="0"/>
          <p:nvPr/>
        </p:nvPicPr>
        <p:blipFill rotWithShape="1">
          <a:blip r:embed="rId3">
            <a:alphaModFix/>
          </a:blip>
          <a:srcRect/>
          <a:stretch/>
        </p:blipFill>
        <p:spPr>
          <a:xfrm>
            <a:off x="8747125" y="6461125"/>
            <a:ext cx="244475" cy="244475"/>
          </a:xfrm>
          <a:prstGeom prst="rect">
            <a:avLst/>
          </a:prstGeom>
          <a:noFill/>
          <a:ln>
            <a:noFill/>
          </a:ln>
        </p:spPr>
      </p:pic>
      <p:sp>
        <p:nvSpPr>
          <p:cNvPr id="5" name="TextBox 4"/>
          <p:cNvSpPr txBox="1"/>
          <p:nvPr/>
        </p:nvSpPr>
        <p:spPr>
          <a:xfrm>
            <a:off x="4872480" y="621982"/>
            <a:ext cx="2760209" cy="707886"/>
          </a:xfrm>
          <a:prstGeom prst="rect">
            <a:avLst/>
          </a:prstGeom>
          <a:noFill/>
        </p:spPr>
        <p:txBody>
          <a:bodyPr wrap="square" rtlCol="0">
            <a:spAutoFit/>
          </a:bodyPr>
          <a:lstStyle/>
          <a:p>
            <a:pPr algn="ctr"/>
            <a:r>
              <a:rPr lang="en-US" sz="4000" dirty="0" smtClean="0">
                <a:latin typeface="Calibri"/>
                <a:cs typeface="Calibri"/>
              </a:rPr>
              <a:t>Nimbus</a:t>
            </a:r>
            <a:endParaRPr lang="en-US" sz="4000" dirty="0">
              <a:latin typeface="Calibri"/>
              <a:cs typeface="Calibri"/>
            </a:endParaRPr>
          </a:p>
        </p:txBody>
      </p:sp>
      <p:pic>
        <p:nvPicPr>
          <p:cNvPr id="2" name="Picture 1" descr="Screenshot 2020-10-20 at 11.37.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95262"/>
            <a:ext cx="9003622" cy="46597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8" name="Google Shape;128;p7"/>
          <p:cNvGraphicFramePr/>
          <p:nvPr>
            <p:extLst>
              <p:ext uri="{D42A27DB-BD31-4B8C-83A1-F6EECF244321}">
                <p14:modId xmlns:p14="http://schemas.microsoft.com/office/powerpoint/2010/main" val="2127578266"/>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4" name="Picture 3" descr="Screenshot 2020-10-20 at 11.15.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42311"/>
            <a:ext cx="9144000" cy="4036939"/>
          </a:xfrm>
          <a:prstGeom prst="rect">
            <a:avLst/>
          </a:prstGeom>
        </p:spPr>
      </p:pic>
      <p:sp>
        <p:nvSpPr>
          <p:cNvPr id="5" name="TextBox 4"/>
          <p:cNvSpPr txBox="1"/>
          <p:nvPr/>
        </p:nvSpPr>
        <p:spPr>
          <a:xfrm>
            <a:off x="4872480" y="621982"/>
            <a:ext cx="2760209" cy="707886"/>
          </a:xfrm>
          <a:prstGeom prst="rect">
            <a:avLst/>
          </a:prstGeom>
          <a:noFill/>
        </p:spPr>
        <p:txBody>
          <a:bodyPr wrap="square" rtlCol="0">
            <a:spAutoFit/>
          </a:bodyPr>
          <a:lstStyle/>
          <a:p>
            <a:pPr algn="ctr"/>
            <a:r>
              <a:rPr lang="en-US" sz="4000" dirty="0" smtClean="0">
                <a:latin typeface="Calibri"/>
                <a:cs typeface="Calibri"/>
              </a:rPr>
              <a:t>Alto</a:t>
            </a:r>
            <a:endParaRPr lang="en-US" sz="4000" dirty="0">
              <a:latin typeface="Calibri"/>
              <a:cs typeface="Calibri"/>
            </a:endParaRPr>
          </a:p>
        </p:txBody>
      </p:sp>
    </p:spTree>
    <p:extLst>
      <p:ext uri="{BB962C8B-B14F-4D97-AF65-F5344CB8AC3E}">
        <p14:creationId xmlns:p14="http://schemas.microsoft.com/office/powerpoint/2010/main" val="28014102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8" name="Google Shape;128;p7"/>
          <p:cNvGraphicFramePr/>
          <p:nvPr>
            <p:extLst>
              <p:ext uri="{D42A27DB-BD31-4B8C-83A1-F6EECF244321}">
                <p14:modId xmlns:p14="http://schemas.microsoft.com/office/powerpoint/2010/main" val="7702402"/>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4" name="Picture 3" descr="Screenshot 2020-10-20 at 11.33.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42196"/>
            <a:ext cx="9144001" cy="4114801"/>
          </a:xfrm>
          <a:prstGeom prst="rect">
            <a:avLst/>
          </a:prstGeom>
        </p:spPr>
      </p:pic>
      <p:sp>
        <p:nvSpPr>
          <p:cNvPr id="5" name="TextBox 4"/>
          <p:cNvSpPr txBox="1"/>
          <p:nvPr/>
        </p:nvSpPr>
        <p:spPr>
          <a:xfrm>
            <a:off x="5300118" y="557192"/>
            <a:ext cx="3071218" cy="707886"/>
          </a:xfrm>
          <a:prstGeom prst="rect">
            <a:avLst/>
          </a:prstGeom>
          <a:noFill/>
        </p:spPr>
        <p:txBody>
          <a:bodyPr wrap="square" rtlCol="0">
            <a:spAutoFit/>
          </a:bodyPr>
          <a:lstStyle/>
          <a:p>
            <a:r>
              <a:rPr lang="en-US" sz="4000" dirty="0" smtClean="0"/>
              <a:t>Stratus</a:t>
            </a:r>
            <a:endParaRPr lang="en-US" sz="4000" dirty="0"/>
          </a:p>
        </p:txBody>
      </p:sp>
    </p:spTree>
    <p:extLst>
      <p:ext uri="{BB962C8B-B14F-4D97-AF65-F5344CB8AC3E}">
        <p14:creationId xmlns:p14="http://schemas.microsoft.com/office/powerpoint/2010/main" val="13943878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8" name="Google Shape;128;p7"/>
          <p:cNvGraphicFramePr/>
          <p:nvPr>
            <p:extLst>
              <p:ext uri="{D42A27DB-BD31-4B8C-83A1-F6EECF244321}">
                <p14:modId xmlns:p14="http://schemas.microsoft.com/office/powerpoint/2010/main" val="1454628524"/>
              </p:ext>
            </p:extLst>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dirty="0" smtClean="0"/>
                        <a:t>4</a:t>
                      </a:r>
                      <a:endParaRPr sz="4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dirty="0" smtClean="0"/>
                        <a:t>Timetable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2" name="Picture 1" descr="Screenshot 2020-10-20 at 11.47.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943"/>
            <a:ext cx="9144000" cy="4388404"/>
          </a:xfrm>
          <a:prstGeom prst="rect">
            <a:avLst/>
          </a:prstGeom>
        </p:spPr>
      </p:pic>
      <p:sp>
        <p:nvSpPr>
          <p:cNvPr id="3" name="TextBox 2"/>
          <p:cNvSpPr txBox="1"/>
          <p:nvPr/>
        </p:nvSpPr>
        <p:spPr>
          <a:xfrm>
            <a:off x="5183490" y="388739"/>
            <a:ext cx="3006424" cy="707886"/>
          </a:xfrm>
          <a:prstGeom prst="rect">
            <a:avLst/>
          </a:prstGeom>
          <a:noFill/>
        </p:spPr>
        <p:txBody>
          <a:bodyPr wrap="square" rtlCol="0">
            <a:spAutoFit/>
          </a:bodyPr>
          <a:lstStyle/>
          <a:p>
            <a:r>
              <a:rPr lang="en-US" sz="4000" dirty="0" smtClean="0">
                <a:latin typeface="Calibri"/>
                <a:cs typeface="Calibri"/>
              </a:rPr>
              <a:t>Cumulus</a:t>
            </a:r>
            <a:endParaRPr lang="en-US" sz="4000" dirty="0">
              <a:latin typeface="Calibri"/>
              <a:cs typeface="Calibri"/>
            </a:endParaRPr>
          </a:p>
        </p:txBody>
      </p:sp>
    </p:spTree>
    <p:extLst>
      <p:ext uri="{BB962C8B-B14F-4D97-AF65-F5344CB8AC3E}">
        <p14:creationId xmlns:p14="http://schemas.microsoft.com/office/powerpoint/2010/main" val="1779053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2"/>
          <p:cNvGraphicFramePr/>
          <p:nvPr>
            <p:extLst>
              <p:ext uri="{D42A27DB-BD31-4B8C-83A1-F6EECF244321}">
                <p14:modId xmlns:p14="http://schemas.microsoft.com/office/powerpoint/2010/main" val="1868456947"/>
              </p:ext>
            </p:extLst>
          </p:nvPr>
        </p:nvGraphicFramePr>
        <p:xfrm>
          <a:off x="445906" y="529732"/>
          <a:ext cx="8314460" cy="3510662"/>
        </p:xfrm>
        <a:graphic>
          <a:graphicData uri="http://schemas.openxmlformats.org/drawingml/2006/table">
            <a:tbl>
              <a:tblPr firstRow="1" bandRow="1">
                <a:noFill/>
                <a:tableStyleId>{8C74B37D-A227-41FA-A7C0-C0D0F84A6A23}</a:tableStyleId>
              </a:tblPr>
              <a:tblGrid>
                <a:gridCol w="1722816"/>
                <a:gridCol w="6591644"/>
              </a:tblGrid>
              <a:tr h="611000">
                <a:tc gridSpan="2">
                  <a:txBody>
                    <a:bodyPr/>
                    <a:lstStyle/>
                    <a:p>
                      <a:pPr marL="0" marR="0" lvl="0" indent="0" algn="ctr" rtl="0">
                        <a:spcBef>
                          <a:spcPts val="0"/>
                        </a:spcBef>
                        <a:spcAft>
                          <a:spcPts val="0"/>
                        </a:spcAft>
                        <a:buNone/>
                      </a:pPr>
                      <a:r>
                        <a:rPr lang="en-GB" sz="3900" u="none" strike="noStrike" cap="none" dirty="0"/>
                        <a:t>Curriculum </a:t>
                      </a:r>
                      <a:endParaRPr sz="39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691552">
                <a:tc>
                  <a:txBody>
                    <a:bodyPr/>
                    <a:lstStyle/>
                    <a:p>
                      <a:pPr marL="0" marR="0" lvl="0" indent="0" algn="ctr" rtl="0">
                        <a:spcBef>
                          <a:spcPts val="0"/>
                        </a:spcBef>
                        <a:spcAft>
                          <a:spcPts val="0"/>
                        </a:spcAft>
                        <a:buNone/>
                      </a:pPr>
                      <a:r>
                        <a:rPr lang="en-GB" sz="4000" u="none" strike="noStrike" cap="none" dirty="0"/>
                        <a:t>1</a:t>
                      </a:r>
                      <a:endParaRPr sz="4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chemeClr val="dk1"/>
                        </a:buClr>
                        <a:buSzPts val="2800"/>
                        <a:buFont typeface="Arial"/>
                        <a:buNone/>
                      </a:pPr>
                      <a:r>
                        <a:rPr lang="en-GB" sz="2800" u="none" strike="noStrike" cap="none"/>
                        <a:t>Rationale</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691552">
                <a:tc>
                  <a:txBody>
                    <a:bodyPr/>
                    <a:lstStyle/>
                    <a:p>
                      <a:pPr marL="0" marR="0" lvl="0" indent="0" algn="ctr" rtl="0">
                        <a:spcBef>
                          <a:spcPts val="0"/>
                        </a:spcBef>
                        <a:spcAft>
                          <a:spcPts val="0"/>
                        </a:spcAft>
                        <a:buNone/>
                      </a:pPr>
                      <a:r>
                        <a:rPr lang="en-GB" sz="4000" u="none" strike="noStrike" cap="none" dirty="0"/>
                        <a:t>2</a:t>
                      </a:r>
                      <a:endParaRPr sz="40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chemeClr val="dk1"/>
                        </a:buClr>
                        <a:buSzPts val="2800"/>
                        <a:buFont typeface="Arial"/>
                        <a:buNone/>
                      </a:pPr>
                      <a:r>
                        <a:rPr lang="en-GB" sz="2800" u="none" strike="noStrike" cap="none"/>
                        <a:t>Pathway for Secondary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721702">
                <a:tc>
                  <a:txBody>
                    <a:bodyPr/>
                    <a:lstStyle/>
                    <a:p>
                      <a:pPr marL="0" marR="0" lvl="0" indent="0" algn="ctr" rtl="0">
                        <a:spcBef>
                          <a:spcPts val="0"/>
                        </a:spcBef>
                        <a:spcAft>
                          <a:spcPts val="0"/>
                        </a:spcAft>
                        <a:buNone/>
                      </a:pPr>
                      <a:r>
                        <a:rPr lang="en-GB" sz="4000" u="none" strike="noStrike" cap="none" dirty="0"/>
                        <a:t>3</a:t>
                      </a:r>
                      <a:endParaRPr sz="40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GB" sz="2800" u="none" strike="noStrike" cap="none" dirty="0"/>
                        <a:t>Pathway for Sixth </a:t>
                      </a:r>
                      <a:r>
                        <a:rPr lang="en-GB" sz="2800" u="none" strike="noStrike" cap="none" dirty="0" smtClean="0"/>
                        <a:t>form</a:t>
                      </a:r>
                      <a:endParaRPr sz="2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670220">
                <a:tc>
                  <a:txBody>
                    <a:bodyPr/>
                    <a:lstStyle/>
                    <a:p>
                      <a:pPr marL="0" marR="0" lvl="0" indent="0" algn="ctr" rtl="0">
                        <a:spcBef>
                          <a:spcPts val="0"/>
                        </a:spcBef>
                        <a:spcAft>
                          <a:spcPts val="0"/>
                        </a:spcAft>
                        <a:buNone/>
                      </a:pPr>
                      <a:r>
                        <a:rPr lang="en-GB" sz="4000" u="none" strike="noStrike" cap="none" dirty="0"/>
                        <a:t>4</a:t>
                      </a:r>
                      <a:endParaRPr sz="40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GB" sz="2800" u="none" strike="noStrike" cap="none" dirty="0" smtClean="0"/>
                        <a:t>Timetable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bl>
          </a:graphicData>
        </a:graphic>
      </p:graphicFrame>
    </p:spTree>
    <p:extLst>
      <p:ext uri="{BB962C8B-B14F-4D97-AF65-F5344CB8AC3E}">
        <p14:creationId xmlns:p14="http://schemas.microsoft.com/office/powerpoint/2010/main" val="23206158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204074" y="1441770"/>
            <a:ext cx="8534400" cy="4524275"/>
          </a:xfrm>
          <a:prstGeom prst="rect">
            <a:avLst/>
          </a:prstGeom>
          <a:noFill/>
          <a:ln>
            <a:noFill/>
          </a:ln>
        </p:spPr>
        <p:txBody>
          <a:bodyPr spcFirstLastPara="1" wrap="square" lIns="91425" tIns="45700" rIns="91425" bIns="45700" anchor="t" anchorCtr="0">
            <a:spAutoFit/>
          </a:bodyPr>
          <a:lstStyle/>
          <a:p>
            <a:r>
              <a:rPr lang="en-GB" sz="2400" b="1" dirty="0" smtClean="0">
                <a:latin typeface="Calibri"/>
                <a:cs typeface="Calibri"/>
              </a:rPr>
              <a:t>Rationale</a:t>
            </a:r>
          </a:p>
          <a:p>
            <a:endParaRPr lang="en-GB" sz="2400" b="1" dirty="0" smtClean="0">
              <a:latin typeface="Calibri"/>
              <a:cs typeface="Calibri"/>
            </a:endParaRPr>
          </a:p>
          <a:p>
            <a:r>
              <a:rPr lang="en-GB" sz="2400" dirty="0" smtClean="0">
                <a:latin typeface="Calibri"/>
                <a:cs typeface="Calibri"/>
              </a:rPr>
              <a:t>We wanted to change the subjects we offer to meet the needs of our students in school at this time. We needed to make sure that what we offer meets our School mission and helps give you the necessary skills and qualifications to become happy and confident independent people and give you the best chance to move on to further education or employment when the time is right.</a:t>
            </a:r>
          </a:p>
          <a:p>
            <a:r>
              <a:rPr lang="en-GB" sz="2400" dirty="0" smtClean="0">
                <a:latin typeface="Calibri"/>
                <a:cs typeface="Calibri"/>
              </a:rPr>
              <a:t> </a:t>
            </a:r>
          </a:p>
          <a:p>
            <a:pPr lvl="0"/>
            <a:endParaRPr sz="2400" dirty="0" smtClean="0">
              <a:latin typeface="Calibri"/>
              <a:cs typeface="Calibri"/>
            </a:endParaRPr>
          </a:p>
          <a:p>
            <a:pPr marL="0" marR="0" lvl="0" indent="0" algn="l" rtl="0">
              <a:spcBef>
                <a:spcPts val="0"/>
              </a:spcBef>
              <a:spcAft>
                <a:spcPts val="0"/>
              </a:spcAft>
              <a:buNone/>
            </a:pPr>
            <a:endParaRPr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01" name="Google Shape;101;p3"/>
          <p:cNvGraphicFramePr/>
          <p:nvPr/>
        </p:nvGraphicFramePr>
        <p:xfrm>
          <a:off x="228600" y="228600"/>
          <a:ext cx="3886200" cy="822970"/>
        </p:xfrm>
        <a:graphic>
          <a:graphicData uri="http://schemas.openxmlformats.org/drawingml/2006/table">
            <a:tbl>
              <a:tblPr firstRow="1" bandRow="1">
                <a:noFill/>
                <a:tableStyleId>{8C74B37D-A227-41FA-A7C0-C0D0F84A6A23}</a:tableStyleId>
              </a:tblPr>
              <a:tblGrid>
                <a:gridCol w="990600"/>
                <a:gridCol w="2895600"/>
              </a:tblGrid>
              <a:tr h="687982">
                <a:tc>
                  <a:txBody>
                    <a:bodyPr/>
                    <a:lstStyle/>
                    <a:p>
                      <a:pPr marL="0" marR="0" lvl="0" indent="0" algn="ctr" rtl="0">
                        <a:spcBef>
                          <a:spcPts val="0"/>
                        </a:spcBef>
                        <a:spcAft>
                          <a:spcPts val="0"/>
                        </a:spcAft>
                        <a:buNone/>
                      </a:pPr>
                      <a:r>
                        <a:rPr lang="en-GB" sz="4800" u="none" strike="noStrike" cap="none"/>
                        <a:t>1</a:t>
                      </a:r>
                      <a:endParaRPr sz="4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2200" u="none" strike="noStrike" cap="none" dirty="0"/>
                        <a:t>Rationale and overview</a:t>
                      </a:r>
                      <a:endParaRPr sz="2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6" name="Picture 5" descr="BSS logo.png"/>
          <p:cNvPicPr>
            <a:picLocks noChangeAspect="1"/>
          </p:cNvPicPr>
          <p:nvPr/>
        </p:nvPicPr>
        <p:blipFill>
          <a:blip r:embed="rId3"/>
          <a:stretch>
            <a:fillRect/>
          </a:stretch>
        </p:blipFill>
        <p:spPr>
          <a:xfrm>
            <a:off x="6983126" y="261881"/>
            <a:ext cx="1814961" cy="7320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192315" y="1241880"/>
            <a:ext cx="8534400" cy="4154943"/>
          </a:xfrm>
          <a:prstGeom prst="rect">
            <a:avLst/>
          </a:prstGeom>
          <a:noFill/>
          <a:ln>
            <a:noFill/>
          </a:ln>
        </p:spPr>
        <p:txBody>
          <a:bodyPr spcFirstLastPara="1" wrap="square" lIns="91425" tIns="45700" rIns="91425" bIns="45700" anchor="t" anchorCtr="0">
            <a:spAutoFit/>
          </a:bodyPr>
          <a:lstStyle/>
          <a:p>
            <a:endParaRPr lang="en-GB" sz="2400" b="1" dirty="0" smtClean="0">
              <a:latin typeface="Calibri"/>
              <a:cs typeface="Calibri"/>
            </a:endParaRPr>
          </a:p>
          <a:p>
            <a:r>
              <a:rPr lang="en-GB" sz="2400" b="1" dirty="0" smtClean="0">
                <a:latin typeface="Calibri"/>
                <a:cs typeface="Calibri"/>
              </a:rPr>
              <a:t>Our </a:t>
            </a:r>
            <a:r>
              <a:rPr lang="en-GB" sz="2400" b="1" dirty="0">
                <a:latin typeface="Calibri"/>
                <a:cs typeface="Calibri"/>
              </a:rPr>
              <a:t>Values </a:t>
            </a:r>
            <a:endParaRPr lang="en-GB" sz="2400" dirty="0">
              <a:latin typeface="Calibri"/>
              <a:cs typeface="Calibri"/>
            </a:endParaRPr>
          </a:p>
          <a:p>
            <a:endParaRPr lang="en-GB" sz="2400" dirty="0" smtClean="0">
              <a:latin typeface="Calibri"/>
              <a:cs typeface="Calibri"/>
            </a:endParaRPr>
          </a:p>
          <a:p>
            <a:r>
              <a:rPr lang="en-GB" sz="2400" dirty="0" smtClean="0">
                <a:latin typeface="Calibri"/>
                <a:cs typeface="Calibri"/>
              </a:rPr>
              <a:t>We </a:t>
            </a:r>
            <a:r>
              <a:rPr lang="en-GB" sz="2400" dirty="0">
                <a:latin typeface="Calibri"/>
                <a:cs typeface="Calibri"/>
              </a:rPr>
              <a:t>believe it is important for you to achieve your full potential and progress to a future of your choice. To ensure this, we have put together a varied curriculum, individually tailored to your needs, supported by strong pastoral care, social and emotional support and various therapies. </a:t>
            </a:r>
          </a:p>
          <a:p>
            <a:r>
              <a:rPr lang="en-GB" sz="2400" dirty="0">
                <a:latin typeface="Calibri"/>
                <a:cs typeface="Calibri"/>
              </a:rPr>
              <a:t> </a:t>
            </a:r>
          </a:p>
          <a:p>
            <a:pPr marL="0" marR="0" lvl="0" indent="0" algn="l" rtl="0">
              <a:spcBef>
                <a:spcPts val="0"/>
              </a:spcBef>
              <a:spcAft>
                <a:spcPts val="0"/>
              </a:spcAft>
              <a:buNone/>
            </a:pPr>
            <a:endParaRPr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01" name="Google Shape;101;p3"/>
          <p:cNvGraphicFramePr/>
          <p:nvPr/>
        </p:nvGraphicFramePr>
        <p:xfrm>
          <a:off x="228600" y="228600"/>
          <a:ext cx="3886200" cy="822970"/>
        </p:xfrm>
        <a:graphic>
          <a:graphicData uri="http://schemas.openxmlformats.org/drawingml/2006/table">
            <a:tbl>
              <a:tblPr firstRow="1" bandRow="1">
                <a:noFill/>
                <a:tableStyleId>{8C74B37D-A227-41FA-A7C0-C0D0F84A6A23}</a:tableStyleId>
              </a:tblPr>
              <a:tblGrid>
                <a:gridCol w="990600"/>
                <a:gridCol w="2895600"/>
              </a:tblGrid>
              <a:tr h="687982">
                <a:tc>
                  <a:txBody>
                    <a:bodyPr/>
                    <a:lstStyle/>
                    <a:p>
                      <a:pPr marL="0" marR="0" lvl="0" indent="0" algn="ctr" rtl="0">
                        <a:spcBef>
                          <a:spcPts val="0"/>
                        </a:spcBef>
                        <a:spcAft>
                          <a:spcPts val="0"/>
                        </a:spcAft>
                        <a:buNone/>
                      </a:pPr>
                      <a:r>
                        <a:rPr lang="en-GB" sz="4800" u="none" strike="noStrike" cap="none"/>
                        <a:t>1</a:t>
                      </a:r>
                      <a:endParaRPr sz="4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2200" u="none" strike="noStrike" cap="none" dirty="0"/>
                        <a:t>Rationale and overview</a:t>
                      </a:r>
                      <a:endParaRPr sz="2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6" name="Picture 5" descr="BSS logo.png"/>
          <p:cNvPicPr>
            <a:picLocks noChangeAspect="1"/>
          </p:cNvPicPr>
          <p:nvPr/>
        </p:nvPicPr>
        <p:blipFill>
          <a:blip r:embed="rId3"/>
          <a:stretch>
            <a:fillRect/>
          </a:stretch>
        </p:blipFill>
        <p:spPr>
          <a:xfrm>
            <a:off x="6983126" y="261881"/>
            <a:ext cx="1814961" cy="732034"/>
          </a:xfrm>
          <a:prstGeom prst="rect">
            <a:avLst/>
          </a:prstGeom>
        </p:spPr>
      </p:pic>
    </p:spTree>
    <p:extLst>
      <p:ext uri="{BB962C8B-B14F-4D97-AF65-F5344CB8AC3E}">
        <p14:creationId xmlns:p14="http://schemas.microsoft.com/office/powerpoint/2010/main" val="35165180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192315" y="1241880"/>
            <a:ext cx="8534400" cy="3785611"/>
          </a:xfrm>
          <a:prstGeom prst="rect">
            <a:avLst/>
          </a:prstGeom>
          <a:noFill/>
          <a:ln>
            <a:noFill/>
          </a:ln>
        </p:spPr>
        <p:txBody>
          <a:bodyPr spcFirstLastPara="1" wrap="square" lIns="91425" tIns="45700" rIns="91425" bIns="45700" anchor="t" anchorCtr="0">
            <a:spAutoFit/>
          </a:bodyPr>
          <a:lstStyle/>
          <a:p>
            <a:endParaRPr lang="en-GB" sz="2400" b="1" dirty="0" smtClean="0">
              <a:latin typeface="Calibri"/>
              <a:cs typeface="Calibri"/>
            </a:endParaRPr>
          </a:p>
          <a:p>
            <a:pPr lvl="0"/>
            <a:r>
              <a:rPr lang="en-GB" sz="2400" b="1" dirty="0">
                <a:solidFill>
                  <a:schemeClr val="dk1"/>
                </a:solidFill>
                <a:latin typeface="Calibri"/>
                <a:ea typeface="Calibri"/>
                <a:cs typeface="Calibri"/>
                <a:sym typeface="Calibri"/>
              </a:rPr>
              <a:t>Student Starting </a:t>
            </a:r>
            <a:r>
              <a:rPr lang="en-GB" sz="2400" b="1" dirty="0" smtClean="0">
                <a:solidFill>
                  <a:schemeClr val="dk1"/>
                </a:solidFill>
                <a:latin typeface="Calibri"/>
                <a:ea typeface="Calibri"/>
                <a:cs typeface="Calibri"/>
                <a:sym typeface="Calibri"/>
              </a:rPr>
              <a:t>points</a:t>
            </a:r>
          </a:p>
          <a:p>
            <a:pPr lvl="0"/>
            <a:endParaRPr lang="en-GB" sz="2400" dirty="0">
              <a:solidFill>
                <a:schemeClr val="dk1"/>
              </a:solidFill>
              <a:latin typeface="Calibri"/>
              <a:ea typeface="Calibri"/>
              <a:cs typeface="Calibri"/>
              <a:sym typeface="Calibri"/>
            </a:endParaRPr>
          </a:p>
          <a:p>
            <a:r>
              <a:rPr lang="en-GB" sz="2400" dirty="0">
                <a:solidFill>
                  <a:schemeClr val="dk1"/>
                </a:solidFill>
                <a:latin typeface="Calibri"/>
                <a:ea typeface="Calibri"/>
                <a:cs typeface="Calibri"/>
                <a:sym typeface="Calibri"/>
              </a:rPr>
              <a:t>Blue Skies acknowledges that every learner is different, not only with personal interest, but also their retained knowledge and skills. At Blue Skies, following a transition period, students are assessed and assigned to an appropriate peer group. </a:t>
            </a:r>
            <a:r>
              <a:rPr lang="en-GB" sz="2400" dirty="0" smtClean="0">
                <a:solidFill>
                  <a:schemeClr val="dk1"/>
                </a:solidFill>
                <a:latin typeface="Calibri"/>
                <a:ea typeface="Calibri"/>
                <a:cs typeface="Calibri"/>
                <a:sym typeface="Calibri"/>
              </a:rPr>
              <a:t>This will not always be with students that are the same age, but hopefully with those with </a:t>
            </a:r>
            <a:r>
              <a:rPr lang="en-GB" sz="2400" dirty="0">
                <a:solidFill>
                  <a:schemeClr val="dk1"/>
                </a:solidFill>
                <a:latin typeface="Calibri"/>
                <a:ea typeface="Calibri"/>
                <a:cs typeface="Calibri"/>
                <a:sym typeface="Calibri"/>
              </a:rPr>
              <a:t>similar interest and dynamic where </a:t>
            </a:r>
            <a:r>
              <a:rPr lang="en-GB" sz="2400" dirty="0" smtClean="0">
                <a:solidFill>
                  <a:schemeClr val="dk1"/>
                </a:solidFill>
                <a:latin typeface="Calibri"/>
                <a:ea typeface="Calibri"/>
                <a:cs typeface="Calibri"/>
                <a:sym typeface="Calibri"/>
              </a:rPr>
              <a:t>possible. </a:t>
            </a:r>
            <a:endParaRPr lang="en-GB" sz="2400" dirty="0">
              <a:solidFill>
                <a:schemeClr val="dk1"/>
              </a:solidFill>
              <a:latin typeface="Calibri"/>
              <a:ea typeface="Calibri"/>
              <a:cs typeface="Calibri"/>
              <a:sym typeface="Calibri"/>
            </a:endParaRPr>
          </a:p>
          <a:p>
            <a:pPr lvl="0"/>
            <a:endParaRPr lang="en-GB" sz="2400" dirty="0">
              <a:solidFill>
                <a:schemeClr val="dk1"/>
              </a:solidFill>
              <a:latin typeface="Calibri"/>
              <a:ea typeface="Calibri"/>
              <a:cs typeface="Calibri"/>
              <a:sym typeface="Calibri"/>
            </a:endParaRPr>
          </a:p>
        </p:txBody>
      </p:sp>
      <p:graphicFrame>
        <p:nvGraphicFramePr>
          <p:cNvPr id="101" name="Google Shape;101;p3"/>
          <p:cNvGraphicFramePr/>
          <p:nvPr/>
        </p:nvGraphicFramePr>
        <p:xfrm>
          <a:off x="228600" y="228600"/>
          <a:ext cx="3886200" cy="822970"/>
        </p:xfrm>
        <a:graphic>
          <a:graphicData uri="http://schemas.openxmlformats.org/drawingml/2006/table">
            <a:tbl>
              <a:tblPr firstRow="1" bandRow="1">
                <a:noFill/>
                <a:tableStyleId>{8C74B37D-A227-41FA-A7C0-C0D0F84A6A23}</a:tableStyleId>
              </a:tblPr>
              <a:tblGrid>
                <a:gridCol w="990600"/>
                <a:gridCol w="2895600"/>
              </a:tblGrid>
              <a:tr h="687982">
                <a:tc>
                  <a:txBody>
                    <a:bodyPr/>
                    <a:lstStyle/>
                    <a:p>
                      <a:pPr marL="0" marR="0" lvl="0" indent="0" algn="ctr" rtl="0">
                        <a:spcBef>
                          <a:spcPts val="0"/>
                        </a:spcBef>
                        <a:spcAft>
                          <a:spcPts val="0"/>
                        </a:spcAft>
                        <a:buNone/>
                      </a:pPr>
                      <a:r>
                        <a:rPr lang="en-GB" sz="4800" u="none" strike="noStrike" cap="none"/>
                        <a:t>1</a:t>
                      </a:r>
                      <a:endParaRPr sz="4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2200" u="none" strike="noStrike" cap="none" dirty="0"/>
                        <a:t>Rationale and overview</a:t>
                      </a:r>
                      <a:endParaRPr sz="2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6" name="Picture 5" descr="BSS logo.png"/>
          <p:cNvPicPr>
            <a:picLocks noChangeAspect="1"/>
          </p:cNvPicPr>
          <p:nvPr/>
        </p:nvPicPr>
        <p:blipFill>
          <a:blip r:embed="rId3"/>
          <a:stretch>
            <a:fillRect/>
          </a:stretch>
        </p:blipFill>
        <p:spPr>
          <a:xfrm>
            <a:off x="6983126" y="261881"/>
            <a:ext cx="1814961" cy="732034"/>
          </a:xfrm>
          <a:prstGeom prst="rect">
            <a:avLst/>
          </a:prstGeom>
        </p:spPr>
      </p:pic>
    </p:spTree>
    <p:extLst>
      <p:ext uri="{BB962C8B-B14F-4D97-AF65-F5344CB8AC3E}">
        <p14:creationId xmlns:p14="http://schemas.microsoft.com/office/powerpoint/2010/main" val="1519536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192315" y="1241880"/>
            <a:ext cx="8534400" cy="3785611"/>
          </a:xfrm>
          <a:prstGeom prst="rect">
            <a:avLst/>
          </a:prstGeom>
          <a:noFill/>
          <a:ln>
            <a:noFill/>
          </a:ln>
        </p:spPr>
        <p:txBody>
          <a:bodyPr spcFirstLastPara="1" wrap="square" lIns="91425" tIns="45700" rIns="91425" bIns="45700" anchor="t" anchorCtr="0">
            <a:spAutoFit/>
          </a:bodyPr>
          <a:lstStyle/>
          <a:p>
            <a:endParaRPr lang="en-GB" sz="2400" b="1" dirty="0" smtClean="0">
              <a:latin typeface="Calibri"/>
              <a:cs typeface="Calibri"/>
            </a:endParaRPr>
          </a:p>
          <a:p>
            <a:endParaRPr lang="en-GB" sz="2400" b="1" dirty="0" smtClean="0">
              <a:latin typeface="Calibri"/>
              <a:cs typeface="Calibri"/>
            </a:endParaRPr>
          </a:p>
          <a:p>
            <a:pPr lvl="0"/>
            <a:r>
              <a:rPr lang="en-GB" sz="2400" b="1" dirty="0">
                <a:solidFill>
                  <a:schemeClr val="dk1"/>
                </a:solidFill>
                <a:latin typeface="Calibri"/>
                <a:ea typeface="Calibri"/>
                <a:cs typeface="Calibri"/>
                <a:sym typeface="Calibri"/>
              </a:rPr>
              <a:t>Class sizes </a:t>
            </a:r>
            <a:r>
              <a:rPr lang="en-GB" sz="2400" dirty="0">
                <a:solidFill>
                  <a:schemeClr val="dk1"/>
                </a:solidFill>
                <a:latin typeface="Calibri"/>
                <a:ea typeface="Calibri"/>
                <a:cs typeface="Calibri"/>
                <a:sym typeface="Calibri"/>
              </a:rPr>
              <a:t>are limited to a maximum of 7, with many classes around 5 students with two supporting adults (one teacher and one teaching assistant). </a:t>
            </a:r>
          </a:p>
          <a:p>
            <a:pPr lvl="0"/>
            <a:endParaRPr lang="en-GB" sz="2400" dirty="0">
              <a:latin typeface="Calibri"/>
              <a:cs typeface="Calibri"/>
            </a:endParaRPr>
          </a:p>
          <a:p>
            <a:r>
              <a:rPr lang="en-GB" sz="2400" dirty="0">
                <a:latin typeface="Calibri"/>
                <a:cs typeface="Calibri"/>
              </a:rPr>
              <a:t> </a:t>
            </a:r>
          </a:p>
          <a:p>
            <a:pPr lvl="0"/>
            <a:endParaRPr lang="en-GB" sz="2400" dirty="0">
              <a:solidFill>
                <a:schemeClr val="dk1"/>
              </a:solidFill>
              <a:latin typeface="Calibri"/>
              <a:ea typeface="Calibri"/>
              <a:cs typeface="Calibri"/>
              <a:sym typeface="Calibri"/>
            </a:endParaRPr>
          </a:p>
          <a:p>
            <a:pPr lvl="0"/>
            <a:endParaRPr lang="en-GB" sz="2400" dirty="0">
              <a:solidFill>
                <a:schemeClr val="dk1"/>
              </a:solidFill>
              <a:latin typeface="Calibri"/>
              <a:ea typeface="Calibri"/>
              <a:cs typeface="Calibri"/>
              <a:sym typeface="Calibri"/>
            </a:endParaRPr>
          </a:p>
          <a:p>
            <a:pPr lvl="0"/>
            <a:endParaRPr lang="en-GB" sz="2400" dirty="0">
              <a:solidFill>
                <a:schemeClr val="dk1"/>
              </a:solidFill>
              <a:latin typeface="Calibri"/>
              <a:ea typeface="Calibri"/>
              <a:cs typeface="Calibri"/>
              <a:sym typeface="Calibri"/>
            </a:endParaRPr>
          </a:p>
        </p:txBody>
      </p:sp>
      <p:graphicFrame>
        <p:nvGraphicFramePr>
          <p:cNvPr id="101" name="Google Shape;101;p3"/>
          <p:cNvGraphicFramePr/>
          <p:nvPr/>
        </p:nvGraphicFramePr>
        <p:xfrm>
          <a:off x="228600" y="228600"/>
          <a:ext cx="3886200" cy="822970"/>
        </p:xfrm>
        <a:graphic>
          <a:graphicData uri="http://schemas.openxmlformats.org/drawingml/2006/table">
            <a:tbl>
              <a:tblPr firstRow="1" bandRow="1">
                <a:noFill/>
                <a:tableStyleId>{8C74B37D-A227-41FA-A7C0-C0D0F84A6A23}</a:tableStyleId>
              </a:tblPr>
              <a:tblGrid>
                <a:gridCol w="990600"/>
                <a:gridCol w="2895600"/>
              </a:tblGrid>
              <a:tr h="687982">
                <a:tc>
                  <a:txBody>
                    <a:bodyPr/>
                    <a:lstStyle/>
                    <a:p>
                      <a:pPr marL="0" marR="0" lvl="0" indent="0" algn="ctr" rtl="0">
                        <a:spcBef>
                          <a:spcPts val="0"/>
                        </a:spcBef>
                        <a:spcAft>
                          <a:spcPts val="0"/>
                        </a:spcAft>
                        <a:buNone/>
                      </a:pPr>
                      <a:r>
                        <a:rPr lang="en-GB" sz="4800" u="none" strike="noStrike" cap="none"/>
                        <a:t>1</a:t>
                      </a:r>
                      <a:endParaRPr sz="4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2200" u="none" strike="noStrike" cap="none" dirty="0"/>
                        <a:t>Rationale and overview</a:t>
                      </a:r>
                      <a:endParaRPr sz="2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6" name="Picture 5" descr="BSS logo.png"/>
          <p:cNvPicPr>
            <a:picLocks noChangeAspect="1"/>
          </p:cNvPicPr>
          <p:nvPr/>
        </p:nvPicPr>
        <p:blipFill>
          <a:blip r:embed="rId3"/>
          <a:stretch>
            <a:fillRect/>
          </a:stretch>
        </p:blipFill>
        <p:spPr>
          <a:xfrm>
            <a:off x="6983126" y="261881"/>
            <a:ext cx="1814961" cy="732034"/>
          </a:xfrm>
          <a:prstGeom prst="rect">
            <a:avLst/>
          </a:prstGeom>
        </p:spPr>
      </p:pic>
    </p:spTree>
    <p:extLst>
      <p:ext uri="{BB962C8B-B14F-4D97-AF65-F5344CB8AC3E}">
        <p14:creationId xmlns:p14="http://schemas.microsoft.com/office/powerpoint/2010/main" val="33141067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Picture 2" descr="curriculum structur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61615"/>
          </a:xfrm>
          <a:prstGeom prst="rect">
            <a:avLst/>
          </a:prstGeom>
        </p:spPr>
      </p:pic>
    </p:spTree>
    <p:extLst>
      <p:ext uri="{BB962C8B-B14F-4D97-AF65-F5344CB8AC3E}">
        <p14:creationId xmlns:p14="http://schemas.microsoft.com/office/powerpoint/2010/main" val="280918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aphicFrame>
        <p:nvGraphicFramePr>
          <p:cNvPr id="112" name="Google Shape;112;p5"/>
          <p:cNvGraphicFramePr/>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a:t>2</a:t>
                      </a:r>
                      <a:endParaRPr sz="4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a:t>Pathway for Secondary</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7" name="Picture 6" descr="curriculum structure.pdf"/>
          <p:cNvPicPr>
            <a:picLocks noChangeAspect="1"/>
          </p:cNvPicPr>
          <p:nvPr/>
        </p:nvPicPr>
        <p:blipFill rotWithShape="1">
          <a:blip r:embed="rId3">
            <a:extLst>
              <a:ext uri="{28A0092B-C50C-407E-A947-70E740481C1C}">
                <a14:useLocalDpi xmlns:a14="http://schemas.microsoft.com/office/drawing/2010/main" val="0"/>
              </a:ext>
            </a:extLst>
          </a:blip>
          <a:srcRect l="27134" t="6327" b="37807"/>
          <a:stretch/>
        </p:blipFill>
        <p:spPr>
          <a:xfrm>
            <a:off x="411560" y="1387473"/>
            <a:ext cx="8420835" cy="4562201"/>
          </a:xfrm>
          <a:prstGeom prst="rect">
            <a:avLst/>
          </a:prstGeom>
        </p:spPr>
      </p:pic>
      <p:sp>
        <p:nvSpPr>
          <p:cNvPr id="8" name="TextBox 7"/>
          <p:cNvSpPr txBox="1"/>
          <p:nvPr/>
        </p:nvSpPr>
        <p:spPr>
          <a:xfrm>
            <a:off x="2034286" y="5738027"/>
            <a:ext cx="6761357" cy="307777"/>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endParaRPr lang="en-US" dirty="0"/>
          </a:p>
        </p:txBody>
      </p:sp>
    </p:spTree>
    <p:extLst>
      <p:ext uri="{BB962C8B-B14F-4D97-AF65-F5344CB8AC3E}">
        <p14:creationId xmlns:p14="http://schemas.microsoft.com/office/powerpoint/2010/main" val="281896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120" name="Google Shape;120;p6"/>
          <p:cNvGraphicFramePr/>
          <p:nvPr/>
        </p:nvGraphicFramePr>
        <p:xfrm>
          <a:off x="228600" y="228600"/>
          <a:ext cx="3886200" cy="990600"/>
        </p:xfrm>
        <a:graphic>
          <a:graphicData uri="http://schemas.openxmlformats.org/drawingml/2006/table">
            <a:tbl>
              <a:tblPr firstRow="1" bandRow="1">
                <a:noFill/>
                <a:tableStyleId>{8C74B37D-A227-41FA-A7C0-C0D0F84A6A23}</a:tableStyleId>
              </a:tblPr>
              <a:tblGrid>
                <a:gridCol w="990600"/>
                <a:gridCol w="2895600"/>
              </a:tblGrid>
              <a:tr h="990600">
                <a:tc>
                  <a:txBody>
                    <a:bodyPr/>
                    <a:lstStyle/>
                    <a:p>
                      <a:pPr marL="0" marR="0" lvl="0" indent="0" algn="ctr" rtl="0">
                        <a:spcBef>
                          <a:spcPts val="0"/>
                        </a:spcBef>
                        <a:spcAft>
                          <a:spcPts val="0"/>
                        </a:spcAft>
                        <a:buNone/>
                      </a:pPr>
                      <a:r>
                        <a:rPr lang="en-GB" sz="4800" u="none" strike="noStrike" cap="none"/>
                        <a:t>3</a:t>
                      </a:r>
                      <a:endParaRPr sz="4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GB" sz="1800" u="none" strike="noStrike" cap="none"/>
                        <a:t>Pathway for Sixth form</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5" name="Picture 4" descr="curriculum structure.pdf"/>
          <p:cNvPicPr>
            <a:picLocks noChangeAspect="1"/>
          </p:cNvPicPr>
          <p:nvPr/>
        </p:nvPicPr>
        <p:blipFill rotWithShape="1">
          <a:blip r:embed="rId3">
            <a:extLst>
              <a:ext uri="{28A0092B-C50C-407E-A947-70E740481C1C}">
                <a14:useLocalDpi xmlns:a14="http://schemas.microsoft.com/office/drawing/2010/main" val="0"/>
              </a:ext>
            </a:extLst>
          </a:blip>
          <a:srcRect l="27005" t="59375" b="8052"/>
          <a:stretch/>
        </p:blipFill>
        <p:spPr>
          <a:xfrm>
            <a:off x="376283" y="1869562"/>
            <a:ext cx="8352615" cy="2633848"/>
          </a:xfrm>
          <a:prstGeom prst="rect">
            <a:avLst/>
          </a:prstGeom>
        </p:spPr>
      </p:pic>
      <p:sp>
        <p:nvSpPr>
          <p:cNvPr id="6" name="TextBox 5"/>
          <p:cNvSpPr txBox="1"/>
          <p:nvPr/>
        </p:nvSpPr>
        <p:spPr>
          <a:xfrm>
            <a:off x="858398" y="1646155"/>
            <a:ext cx="917193" cy="738664"/>
          </a:xfrm>
          <a:prstGeom prst="rect">
            <a:avLst/>
          </a:prstGeom>
          <a:solidFill>
            <a:srgbClr val="DEEBF7"/>
          </a:solidFill>
          <a:ln>
            <a:solidFill>
              <a:srgbClr val="DEEBF7"/>
            </a:solidFill>
          </a:ln>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107047077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650</Words>
  <Application>Microsoft Macintosh PowerPoint</Application>
  <PresentationFormat>On-screen Show (4:3)</PresentationFormat>
  <Paragraphs>108</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Candy</dc:creator>
  <cp:lastModifiedBy>School</cp:lastModifiedBy>
  <cp:revision>25</cp:revision>
  <dcterms:created xsi:type="dcterms:W3CDTF">2020-10-23T06:51:35Z</dcterms:created>
  <dcterms:modified xsi:type="dcterms:W3CDTF">2020-10-23T13:18:09Z</dcterms:modified>
</cp:coreProperties>
</file>